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typeface="Montserrat" panose="00000500000000000000" pitchFamily="2" charset="0"/>
      <p:regular r:id="rId24"/>
      <p:bold r:id="rId25"/>
      <p:italic r:id="rId26"/>
      <p:boldItalic r:id="rId27"/>
    </p:embeddedFont>
    <p:embeddedFont>
      <p:font typeface="Red Hat Display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jtG23p/i+30jCBtuHoJ8MkSf3e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DE9B121-BEE0-4ABF-A11D-8BDB8A0411B8}">
  <a:tblStyle styleId="{6DE9B121-BEE0-4ABF-A11D-8BDB8A0411B8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77739b427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177739b427_1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3177739b427_1_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177b9befb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177b9befba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3177b9befba_0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177739b427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177739b427_1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3177739b427_1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177739b427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177739b427_1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3177739b427_1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177739b427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177739b427_1_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3177739b427_1_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177739b427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177739b427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3177739b427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77739b427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77739b427_1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3177739b427_1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" name="Google Shape;19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"/>
            <a:ext cx="12191999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2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2" name="Google Shape;42;p2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2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2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0" name="Google Shape;60;p3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" name="Google Shape;61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3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1524000" y="1547874"/>
            <a:ext cx="9144000" cy="13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Major </a:t>
            </a: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</a:t>
            </a: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 for Academic Session 2024-25</a:t>
            </a:r>
            <a:b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500" dirty="0">
                <a:solidFill>
                  <a:schemeClr val="dk1"/>
                </a:solidFill>
                <a:highlight>
                  <a:srgbClr val="FFFFFF"/>
                </a:highlight>
              </a:rPr>
              <a:t>Facial Recognition in Voting Systems: A Biometric Approach to Prevent Electoral Fraud</a:t>
            </a:r>
            <a:endParaRPr sz="5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1903941" y="3660806"/>
            <a:ext cx="2403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Presented By</a:t>
            </a:r>
            <a:endParaRPr sz="12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7749415" y="3660789"/>
            <a:ext cx="2271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Project Guide</a:t>
            </a:r>
            <a:endParaRPr/>
          </a:p>
        </p:txBody>
      </p:sp>
      <p:grpSp>
        <p:nvGrpSpPr>
          <p:cNvPr id="91" name="Google Shape;91;p1"/>
          <p:cNvGrpSpPr/>
          <p:nvPr/>
        </p:nvGrpSpPr>
        <p:grpSpPr>
          <a:xfrm>
            <a:off x="1" y="5227320"/>
            <a:ext cx="12054840" cy="1397230"/>
            <a:chOff x="0" y="450140"/>
            <a:chExt cx="6351542" cy="994318"/>
          </a:xfrm>
        </p:grpSpPr>
        <p:sp>
          <p:nvSpPr>
            <p:cNvPr id="92" name="Google Shape;92;p1"/>
            <p:cNvSpPr txBox="1"/>
            <p:nvPr/>
          </p:nvSpPr>
          <p:spPr>
            <a:xfrm>
              <a:off x="0" y="450140"/>
              <a:ext cx="6308568" cy="60230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i="0" u="none" strike="noStrike" cap="none" dirty="0">
                  <a:solidFill>
                    <a:srgbClr val="660087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Department of Data Science, IoT and Cyber Security</a:t>
              </a:r>
              <a:endParaRPr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i="0" u="none" strike="noStrike" cap="none" dirty="0">
                  <a:solidFill>
                    <a:srgbClr val="ED6E00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G H Raisoni College of Engineering </a:t>
              </a:r>
              <a:endParaRPr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pic>
          <p:nvPicPr>
            <p:cNvPr id="93" name="Google Shape;93;p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082" y="1050758"/>
              <a:ext cx="6347460" cy="393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4" name="Google Shape;94;p1"/>
          <p:cNvSpPr txBox="1"/>
          <p:nvPr/>
        </p:nvSpPr>
        <p:spPr>
          <a:xfrm>
            <a:off x="2035350" y="4030100"/>
            <a:ext cx="2651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Aishwarya </a:t>
            </a:r>
            <a:r>
              <a:rPr lang="en-US" sz="12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Parwekar</a:t>
            </a: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	  (03)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Saloni Deshmukh	  (21)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Himanshu Katrojwar 	 (36)</a:t>
            </a:r>
            <a:endParaRPr dirty="0"/>
          </a:p>
        </p:txBody>
      </p:sp>
      <p:sp>
        <p:nvSpPr>
          <p:cNvPr id="95" name="Google Shape;95;p1"/>
          <p:cNvSpPr txBox="1"/>
          <p:nvPr/>
        </p:nvSpPr>
        <p:spPr>
          <a:xfrm>
            <a:off x="7811625" y="4030100"/>
            <a:ext cx="22098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Dr. Rahul Agrawal 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Associate Professor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DIC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3"/>
          <p:cNvSpPr txBox="1">
            <a:spLocks noGrp="1"/>
          </p:cNvSpPr>
          <p:nvPr>
            <p:ph type="ctrTitle" idx="4294967295"/>
          </p:nvPr>
        </p:nvSpPr>
        <p:spPr>
          <a:xfrm>
            <a:off x="1542508" y="1217010"/>
            <a:ext cx="9018494" cy="477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 b="1">
                <a:latin typeface="Montserrat"/>
                <a:ea typeface="Montserrat"/>
                <a:cs typeface="Montserrat"/>
                <a:sym typeface="Montserrat"/>
              </a:rPr>
              <a:t>DESIGN </a:t>
            </a:r>
            <a:r>
              <a:rPr lang="en-US" sz="3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 </a:t>
            </a:r>
            <a:r>
              <a:rPr lang="en-US" sz="3200" b="1">
                <a:latin typeface="Montserrat"/>
                <a:ea typeface="Montserrat"/>
                <a:cs typeface="Montserrat"/>
                <a:sym typeface="Montserrat"/>
              </a:rPr>
              <a:t>IMPLEMENTATION</a:t>
            </a:r>
            <a:r>
              <a:rPr lang="en-US" sz="3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 </a:t>
            </a:r>
            <a:r>
              <a:rPr lang="en-US" sz="3200" b="1">
                <a:latin typeface="Montserrat"/>
                <a:ea typeface="Montserrat"/>
                <a:cs typeface="Montserrat"/>
                <a:sym typeface="Montserrat"/>
              </a:rPr>
              <a:t>MODELLING</a:t>
            </a:r>
            <a:endParaRPr/>
          </a:p>
        </p:txBody>
      </p:sp>
      <p:sp>
        <p:nvSpPr>
          <p:cNvPr id="153" name="Google Shape;153;p13"/>
          <p:cNvSpPr txBox="1"/>
          <p:nvPr/>
        </p:nvSpPr>
        <p:spPr>
          <a:xfrm>
            <a:off x="452284" y="2197923"/>
            <a:ext cx="111990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 b="1">
                <a:solidFill>
                  <a:schemeClr val="dk1"/>
                </a:solidFill>
              </a:rPr>
              <a:t>Data Collection</a:t>
            </a:r>
            <a:r>
              <a:rPr lang="en-US" sz="1800">
                <a:solidFill>
                  <a:schemeClr val="dk1"/>
                </a:solidFill>
              </a:rPr>
              <a:t>: Facial images from diverse conditions (Kaggle, Olivetti) ensure robust model training and evaluation for model selection.</a:t>
            </a:r>
            <a:endParaRPr sz="18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>
                <a:solidFill>
                  <a:schemeClr val="dk1"/>
                </a:solidFill>
              </a:rPr>
              <a:t>Data Preprocessing</a:t>
            </a:r>
            <a:r>
              <a:rPr lang="en-US" sz="1800">
                <a:solidFill>
                  <a:schemeClr val="dk1"/>
                </a:solidFill>
              </a:rPr>
              <a:t>: Standardization, alignment, and noise reduction improve model accuracy and efficiency in face recognition.</a:t>
            </a:r>
            <a:endParaRPr sz="18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>
                <a:solidFill>
                  <a:schemeClr val="dk1"/>
                </a:solidFill>
              </a:rPr>
              <a:t>CNN Implementation:</a:t>
            </a:r>
            <a:endParaRPr sz="1800" b="1">
              <a:solidFill>
                <a:schemeClr val="dk1"/>
              </a:solidFill>
            </a:endParaRPr>
          </a:p>
        </p:txBody>
      </p:sp>
      <p:pic>
        <p:nvPicPr>
          <p:cNvPr id="154" name="Google Shape;15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4250" y="4229825"/>
            <a:ext cx="2877500" cy="23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65750" y="4229825"/>
            <a:ext cx="2770475" cy="23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63250" y="4149300"/>
            <a:ext cx="3485164" cy="239630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3"/>
          <p:cNvSpPr txBox="1"/>
          <p:nvPr/>
        </p:nvSpPr>
        <p:spPr>
          <a:xfrm>
            <a:off x="8653538" y="3611450"/>
            <a:ext cx="17046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chemeClr val="dk1"/>
                </a:solidFill>
              </a:rPr>
              <a:t>Why CNN?</a:t>
            </a:r>
            <a:endParaRPr sz="2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g3177739b427_1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800" y="60875"/>
            <a:ext cx="4422275" cy="645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177b9befba_0_2"/>
          <p:cNvSpPr txBox="1"/>
          <p:nvPr/>
        </p:nvSpPr>
        <p:spPr>
          <a:xfrm>
            <a:off x="311125" y="1935700"/>
            <a:ext cx="11671200" cy="39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Registration:</a:t>
            </a:r>
            <a:r>
              <a:rPr lang="en-US" sz="1800">
                <a:solidFill>
                  <a:schemeClr val="dk1"/>
                </a:solidFill>
              </a:rPr>
              <a:t> Voter details, including a photo, are initially entered and stored in the Voter Details module for identity records.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Verification at Polling Station:</a:t>
            </a:r>
            <a:r>
              <a:rPr lang="en-US" sz="1800">
                <a:solidFill>
                  <a:schemeClr val="dk1"/>
                </a:solidFill>
              </a:rPr>
              <a:t> At the polling station, the system captures a live image of the voter using the Face Verification module. This live capture is used for real-time identity verification.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Verification Confirmation: </a:t>
            </a:r>
            <a:r>
              <a:rPr lang="en-US" sz="1800">
                <a:solidFill>
                  <a:schemeClr val="dk1"/>
                </a:solidFill>
              </a:rPr>
              <a:t>If the system confirms the voter's identity, their data is moved to the Verified Voters list, authorizing them to cast their vote.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Post-Verification Handling:</a:t>
            </a:r>
            <a:r>
              <a:rPr lang="en-US" sz="1800">
                <a:solidFill>
                  <a:schemeClr val="dk1"/>
                </a:solidFill>
              </a:rPr>
              <a:t> In case of failed verification, the voter can attempt another verification, or an official may manually verify their identity.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Verified Voters List:</a:t>
            </a:r>
            <a:r>
              <a:rPr lang="en-US" sz="1800">
                <a:solidFill>
                  <a:schemeClr val="dk1"/>
                </a:solidFill>
              </a:rPr>
              <a:t> A list of verified voters is generated, displaying their name, date of birth, gender, voter ID, and verification status, making it clear who is eligible to vote.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Storing Voter Details: </a:t>
            </a:r>
            <a:r>
              <a:rPr lang="en-US" sz="1800">
                <a:solidFill>
                  <a:schemeClr val="dk1"/>
                </a:solidFill>
              </a:rPr>
              <a:t>Verification data, including voter details and status, ensures traceability, transparency, auditing, and model accuracy improvement.</a:t>
            </a:r>
            <a:endParaRPr sz="18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</p:txBody>
      </p:sp>
      <p:sp>
        <p:nvSpPr>
          <p:cNvPr id="170" name="Google Shape;170;g3177b9befba_0_2"/>
          <p:cNvSpPr txBox="1"/>
          <p:nvPr/>
        </p:nvSpPr>
        <p:spPr>
          <a:xfrm>
            <a:off x="1084350" y="1115525"/>
            <a:ext cx="100233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DESIGN / IMPLEMENTATION/ MODELLING</a:t>
            </a:r>
            <a:endParaRPr sz="9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177739b427_1_22"/>
          <p:cNvSpPr txBox="1"/>
          <p:nvPr/>
        </p:nvSpPr>
        <p:spPr>
          <a:xfrm>
            <a:off x="208500" y="1893525"/>
            <a:ext cx="11775000" cy="41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Testing Focus:</a:t>
            </a:r>
            <a:r>
              <a:rPr lang="en-US" sz="1800">
                <a:solidFill>
                  <a:schemeClr val="dk1"/>
                </a:solidFill>
              </a:rPr>
              <a:t> CNN accuracy and Tkinter UI functionality, including Unit Testing, Integration Testing, and UAT.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Unit Testing:</a:t>
            </a:r>
            <a:r>
              <a:rPr lang="en-US" sz="1800">
                <a:solidFill>
                  <a:schemeClr val="dk1"/>
                </a:solidFill>
              </a:rPr>
              <a:t> Verified core functions (image capture, face detection, database, CNN, real-time verification) with error handling.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Integration Testing:</a:t>
            </a:r>
            <a:r>
              <a:rPr lang="en-US" sz="1800">
                <a:solidFill>
                  <a:schemeClr val="dk1"/>
                </a:solidFill>
              </a:rPr>
              <a:t> Ensured smooth end-to-end workflow and reliable UI-database interactions.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UAT:</a:t>
            </a:r>
            <a:r>
              <a:rPr lang="en-US" sz="1800">
                <a:solidFill>
                  <a:schemeClr val="dk1"/>
                </a:solidFill>
              </a:rPr>
              <a:t> Achieved 98% accuracy in real-time verification with a user-friendly interface.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Results:</a:t>
            </a:r>
            <a:endParaRPr sz="1800" b="1">
              <a:solidFill>
                <a:schemeClr val="dk1"/>
              </a:solidFill>
            </a:endParaRPr>
          </a:p>
          <a:p>
            <a:pPr marL="914400" lvl="1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US" sz="1800" b="1">
                <a:solidFill>
                  <a:schemeClr val="dk1"/>
                </a:solidFill>
              </a:rPr>
              <a:t>Efficiency:</a:t>
            </a:r>
            <a:r>
              <a:rPr lang="en-US" sz="1800">
                <a:solidFill>
                  <a:schemeClr val="dk1"/>
                </a:solidFill>
              </a:rPr>
              <a:t> Verification time of 0.8 seconds.</a:t>
            </a:r>
            <a:endParaRPr sz="1800">
              <a:solidFill>
                <a:schemeClr val="dk1"/>
              </a:solidFill>
            </a:endParaRPr>
          </a:p>
          <a:p>
            <a:pPr marL="914400" lvl="1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US" sz="1800" b="1">
                <a:solidFill>
                  <a:schemeClr val="dk1"/>
                </a:solidFill>
              </a:rPr>
              <a:t>Limitations:</a:t>
            </a:r>
            <a:r>
              <a:rPr lang="en-US" sz="1800">
                <a:solidFill>
                  <a:schemeClr val="dk1"/>
                </a:solidFill>
              </a:rPr>
              <a:t> Minor lighting and pose issues, improved with retry options.</a:t>
            </a:r>
            <a:endParaRPr sz="1800">
              <a:solidFill>
                <a:schemeClr val="dk1"/>
              </a:solidFill>
            </a:endParaRPr>
          </a:p>
          <a:p>
            <a:pPr marL="914400" lvl="1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-US" sz="1800" b="1">
                <a:solidFill>
                  <a:schemeClr val="dk1"/>
                </a:solidFill>
              </a:rPr>
              <a:t>Scalability:</a:t>
            </a:r>
            <a:r>
              <a:rPr lang="en-US" sz="1800">
                <a:solidFill>
                  <a:schemeClr val="dk1"/>
                </a:solidFill>
              </a:rPr>
              <a:t> Potential confirmed, further real-world testing recommended.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b="1">
                <a:solidFill>
                  <a:schemeClr val="dk1"/>
                </a:solidFill>
              </a:rPr>
              <a:t>Suggestions:</a:t>
            </a:r>
            <a:r>
              <a:rPr lang="en-US" sz="1800">
                <a:solidFill>
                  <a:schemeClr val="dk1"/>
                </a:solidFill>
              </a:rPr>
              <a:t> Improve lighting/pose handling, perform stress tests, and optimize CNN for scalability.</a:t>
            </a:r>
            <a:endParaRPr sz="11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</p:txBody>
      </p:sp>
      <p:sp>
        <p:nvSpPr>
          <p:cNvPr id="177" name="Google Shape;177;g3177739b427_1_22"/>
          <p:cNvSpPr txBox="1"/>
          <p:nvPr/>
        </p:nvSpPr>
        <p:spPr>
          <a:xfrm>
            <a:off x="1195825" y="1228025"/>
            <a:ext cx="100176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TESTING AND SUMMARY OF RESULTS </a:t>
            </a:r>
            <a:endParaRPr sz="3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177739b427_1_29"/>
          <p:cNvSpPr txBox="1"/>
          <p:nvPr/>
        </p:nvSpPr>
        <p:spPr>
          <a:xfrm>
            <a:off x="2949600" y="708175"/>
            <a:ext cx="6292800" cy="7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IMPLEMENTATION</a:t>
            </a:r>
            <a:endParaRPr sz="3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g3177739b427_1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600" y="1555325"/>
            <a:ext cx="11008801" cy="4844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g3177739b427_1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100" y="2014300"/>
            <a:ext cx="5710400" cy="386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3177739b427_1_6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74025" y="2014300"/>
            <a:ext cx="5943600" cy="386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3177739b427_1_62"/>
          <p:cNvSpPr txBox="1"/>
          <p:nvPr/>
        </p:nvSpPr>
        <p:spPr>
          <a:xfrm>
            <a:off x="3581500" y="705100"/>
            <a:ext cx="6167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IMPLEMENTATION</a:t>
            </a:r>
            <a:endParaRPr sz="3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g3177739b427_1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875" y="2242375"/>
            <a:ext cx="5943600" cy="368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3177739b427_1_41"/>
          <p:cNvSpPr txBox="1"/>
          <p:nvPr/>
        </p:nvSpPr>
        <p:spPr>
          <a:xfrm>
            <a:off x="2672100" y="1164750"/>
            <a:ext cx="6847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IMPLEMENTATION</a:t>
            </a:r>
            <a:endParaRPr sz="3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0" name="Google Shape;200;g3177739b427_1_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3475" y="2242375"/>
            <a:ext cx="5943600" cy="368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8"/>
          <p:cNvSpPr txBox="1">
            <a:spLocks noGrp="1"/>
          </p:cNvSpPr>
          <p:nvPr>
            <p:ph type="ctrTitle" idx="4294967295"/>
          </p:nvPr>
        </p:nvSpPr>
        <p:spPr>
          <a:xfrm>
            <a:off x="1491782" y="1121593"/>
            <a:ext cx="90186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285750" marR="0" lvl="0" indent="-28575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3600" b="1">
                <a:latin typeface="Montserrat"/>
                <a:ea typeface="Montserrat"/>
                <a:cs typeface="Montserrat"/>
                <a:sym typeface="Montserrat"/>
              </a:rPr>
              <a:t>OUTCOMES</a:t>
            </a:r>
            <a:endParaRPr sz="44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" name="Google Shape;206;p18"/>
          <p:cNvSpPr txBox="1"/>
          <p:nvPr/>
        </p:nvSpPr>
        <p:spPr>
          <a:xfrm>
            <a:off x="889050" y="1711030"/>
            <a:ext cx="10413900" cy="42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7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b="1">
                <a:solidFill>
                  <a:schemeClr val="dk1"/>
                </a:solidFill>
              </a:rPr>
              <a:t>High Accuracy</a:t>
            </a:r>
            <a:r>
              <a:rPr lang="en-US" sz="1500">
                <a:solidFill>
                  <a:schemeClr val="dk1"/>
                </a:solidFill>
              </a:rPr>
              <a:t>: Achieved </a:t>
            </a:r>
            <a:r>
              <a:rPr lang="en-US" sz="1500" b="1">
                <a:solidFill>
                  <a:schemeClr val="dk1"/>
                </a:solidFill>
              </a:rPr>
              <a:t>98% accuracy</a:t>
            </a:r>
            <a:r>
              <a:rPr lang="en-US" sz="1500">
                <a:solidFill>
                  <a:schemeClr val="dk1"/>
                </a:solidFill>
              </a:rPr>
              <a:t> in real-time voter verification under varying conditions.</a:t>
            </a:r>
            <a:endParaRPr sz="15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chemeClr val="dk1"/>
              </a:solidFill>
            </a:endParaRPr>
          </a:p>
          <a:p>
            <a:pPr marL="4572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b="1">
                <a:solidFill>
                  <a:schemeClr val="dk1"/>
                </a:solidFill>
              </a:rPr>
              <a:t>Efficient Processing</a:t>
            </a:r>
            <a:r>
              <a:rPr lang="en-US" sz="1500">
                <a:solidFill>
                  <a:schemeClr val="dk1"/>
                </a:solidFill>
              </a:rPr>
              <a:t>:The system performed </a:t>
            </a:r>
            <a:r>
              <a:rPr lang="en-US" sz="1500" b="1">
                <a:solidFill>
                  <a:schemeClr val="dk1"/>
                </a:solidFill>
              </a:rPr>
              <a:t>verification in 0.8 seconds</a:t>
            </a:r>
            <a:r>
              <a:rPr lang="en-US" sz="1500">
                <a:solidFill>
                  <a:schemeClr val="dk1"/>
                </a:solidFill>
              </a:rPr>
              <a:t>, ensuring fast and reliable authentication.</a:t>
            </a:r>
            <a:endParaRPr sz="15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chemeClr val="dk1"/>
              </a:solidFill>
            </a:endParaRPr>
          </a:p>
          <a:p>
            <a:pPr marL="4572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b="1">
                <a:solidFill>
                  <a:schemeClr val="dk1"/>
                </a:solidFill>
              </a:rPr>
              <a:t>User-Friendly Interface</a:t>
            </a:r>
            <a:r>
              <a:rPr lang="en-US" sz="1500">
                <a:solidFill>
                  <a:schemeClr val="dk1"/>
                </a:solidFill>
              </a:rPr>
              <a:t>: Tkinter UI provided an intuitive and responsive experience, aiding smooth user interactions.</a:t>
            </a:r>
            <a:endParaRPr sz="15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chemeClr val="dk1"/>
              </a:solidFill>
            </a:endParaRPr>
          </a:p>
          <a:p>
            <a:pPr marL="4572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b="1">
                <a:solidFill>
                  <a:schemeClr val="dk1"/>
                </a:solidFill>
              </a:rPr>
              <a:t>Robust Error Handling</a:t>
            </a:r>
            <a:r>
              <a:rPr lang="en-US" sz="1500">
                <a:solidFill>
                  <a:schemeClr val="dk1"/>
                </a:solidFill>
              </a:rPr>
              <a:t>:Effective handling of potential errors, including lighting and pose variations, ensuring smoother verification processes.</a:t>
            </a:r>
            <a:endParaRPr sz="15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chemeClr val="dk1"/>
              </a:solidFill>
            </a:endParaRPr>
          </a:p>
          <a:p>
            <a:pPr marL="4572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b="1">
                <a:solidFill>
                  <a:schemeClr val="dk1"/>
                </a:solidFill>
              </a:rPr>
              <a:t>Scalability Potential</a:t>
            </a:r>
            <a:r>
              <a:rPr lang="en-US" sz="1500">
                <a:solidFill>
                  <a:schemeClr val="dk1"/>
                </a:solidFill>
              </a:rPr>
              <a:t>:System demonstrated scalability for real-world applications, though further stress testing is recommended for large-scale deployment.</a:t>
            </a:r>
            <a:endParaRPr sz="15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chemeClr val="dk1"/>
              </a:solidFill>
            </a:endParaRPr>
          </a:p>
          <a:p>
            <a:pPr marL="457200" lvl="0" indent="-3238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500" b="1">
                <a:solidFill>
                  <a:schemeClr val="dk1"/>
                </a:solidFill>
              </a:rPr>
              <a:t>Identified Limitations</a:t>
            </a:r>
            <a:r>
              <a:rPr lang="en-US" sz="1500">
                <a:solidFill>
                  <a:schemeClr val="dk1"/>
                </a:solidFill>
              </a:rPr>
              <a:t>:Minor issues in lighting and pose variations, addressed by retry mechanisms to improve accuracy.</a:t>
            </a:r>
            <a:endParaRPr sz="17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>
            <a:spLocks noGrp="1"/>
          </p:cNvSpPr>
          <p:nvPr>
            <p:ph type="ctrTitle" idx="4294967295"/>
          </p:nvPr>
        </p:nvSpPr>
        <p:spPr>
          <a:xfrm>
            <a:off x="1542408" y="1145985"/>
            <a:ext cx="90186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285750" marR="0" lvl="0" indent="-28575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3600" b="1"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44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" name="Google Shape;212;p19"/>
          <p:cNvSpPr txBox="1"/>
          <p:nvPr/>
        </p:nvSpPr>
        <p:spPr>
          <a:xfrm>
            <a:off x="791300" y="1957975"/>
            <a:ext cx="10755000" cy="4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700" b="1">
                <a:solidFill>
                  <a:schemeClr val="dk1"/>
                </a:solidFill>
              </a:rPr>
              <a:t>Enhanced Voting Security</a:t>
            </a:r>
            <a:r>
              <a:rPr lang="en-US" sz="1700">
                <a:solidFill>
                  <a:schemeClr val="dk1"/>
                </a:solidFill>
              </a:rPr>
              <a:t>: Face verification technology, using CNNs, significantly improves the security and integrity of voting systems by preventing fraudulent activities like proxy and multiple voting.</a:t>
            </a:r>
            <a:endParaRPr sz="170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700" b="1">
                <a:solidFill>
                  <a:schemeClr val="dk1"/>
                </a:solidFill>
              </a:rPr>
              <a:t>Accurate and Efficient</a:t>
            </a:r>
            <a:r>
              <a:rPr lang="en-US" sz="1700">
                <a:solidFill>
                  <a:schemeClr val="dk1"/>
                </a:solidFill>
              </a:rPr>
              <a:t>: The system demonstrated 98% accuracy in real-time verification with minimal delays (0.8 seconds), ensuring reliable voter authentication.</a:t>
            </a:r>
            <a:endParaRPr sz="170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700" b="1">
                <a:solidFill>
                  <a:schemeClr val="dk1"/>
                </a:solidFill>
              </a:rPr>
              <a:t>User-Friendly Interface</a:t>
            </a:r>
            <a:r>
              <a:rPr lang="en-US" sz="1700">
                <a:solidFill>
                  <a:schemeClr val="dk1"/>
                </a:solidFill>
              </a:rPr>
              <a:t>: The intuitive Tkinter interface made the system easy to navigate, with effective error handling and smooth integration of functionalities.</a:t>
            </a:r>
            <a:endParaRPr sz="170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700" b="1">
                <a:solidFill>
                  <a:schemeClr val="dk1"/>
                </a:solidFill>
              </a:rPr>
              <a:t>Future Potential</a:t>
            </a:r>
            <a:r>
              <a:rPr lang="en-US" sz="1700">
                <a:solidFill>
                  <a:schemeClr val="dk1"/>
                </a:solidFill>
              </a:rPr>
              <a:t>: While some limitations exist under varying conditions (e.g., lighting, pose variations), the system shows great promise for real-world application in secure, scalable elections.</a:t>
            </a:r>
            <a:endParaRPr sz="170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1700" b="1">
                <a:solidFill>
                  <a:schemeClr val="dk1"/>
                </a:solidFill>
              </a:rPr>
              <a:t>Further Research</a:t>
            </a:r>
            <a:r>
              <a:rPr lang="en-US" sz="1700">
                <a:solidFill>
                  <a:schemeClr val="dk1"/>
                </a:solidFill>
              </a:rPr>
              <a:t>: Continued refinement, especially for challenging real-world environments, will enhance its practical application and adoption in global electoral processes.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0"/>
          <p:cNvSpPr txBox="1">
            <a:spLocks noGrp="1"/>
          </p:cNvSpPr>
          <p:nvPr>
            <p:ph type="ctrTitle" idx="4294967295"/>
          </p:nvPr>
        </p:nvSpPr>
        <p:spPr>
          <a:xfrm>
            <a:off x="1522207" y="1138527"/>
            <a:ext cx="9018600" cy="4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285750" marR="0" lvl="0" indent="-28575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3600" b="1">
                <a:latin typeface="Montserrat"/>
                <a:ea typeface="Montserrat"/>
                <a:cs typeface="Montserrat"/>
                <a:sym typeface="Montserrat"/>
              </a:rPr>
              <a:t>FUTURE SCOPE</a:t>
            </a:r>
            <a:endParaRPr sz="44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p20"/>
          <p:cNvSpPr txBox="1"/>
          <p:nvPr/>
        </p:nvSpPr>
        <p:spPr>
          <a:xfrm>
            <a:off x="456550" y="1828350"/>
            <a:ext cx="11403000" cy="42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1600" b="1">
                <a:solidFill>
                  <a:schemeClr val="dk1"/>
                </a:solidFill>
              </a:rPr>
              <a:t>Enhanced System Robustness</a:t>
            </a:r>
            <a:r>
              <a:rPr lang="en-US" sz="1600">
                <a:solidFill>
                  <a:schemeClr val="dk1"/>
                </a:solidFill>
              </a:rPr>
              <a:t>: Expansion to support larger datasets and diverse demographics, with improved algorithms for varying conditions (lighting, aging, expressions) to boost adaptability and accuracy.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</a:endParaRPr>
          </a:p>
          <a:p>
            <a:pPr marL="457200" lvl="0" indent="-3619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en-US" sz="1600" b="1">
                <a:solidFill>
                  <a:schemeClr val="dk1"/>
                </a:solidFill>
              </a:rPr>
              <a:t>Strengthened Security and Privacy</a:t>
            </a:r>
            <a:r>
              <a:rPr lang="en-US" sz="1600">
                <a:solidFill>
                  <a:schemeClr val="dk1"/>
                </a:solidFill>
              </a:rPr>
              <a:t>: Integration of additional biometrics (fingerprint, iris) for higher security, and privacy-preserving methods (homomorphic encryption, federated learning) to protect sensitive data.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 b="1">
                <a:solidFill>
                  <a:schemeClr val="dk1"/>
                </a:solidFill>
              </a:rPr>
              <a:t>Adaptability for Remote Voting</a:t>
            </a:r>
            <a:r>
              <a:rPr lang="en-US" sz="1600">
                <a:solidFill>
                  <a:schemeClr val="dk1"/>
                </a:solidFill>
              </a:rPr>
              <a:t>: Potential adaptation for secure, transparent online or remote voting, along with research on legal and ethical considerations to guide policy development.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457200" lvl="0" indent="-3365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US" sz="1700" b="1">
                <a:solidFill>
                  <a:schemeClr val="dk1"/>
                </a:solidFill>
              </a:rPr>
              <a:t>Multimodal Biometric Integration</a:t>
            </a:r>
            <a:r>
              <a:rPr lang="en-US" sz="1700">
                <a:solidFill>
                  <a:schemeClr val="dk1"/>
                </a:solidFill>
              </a:rPr>
              <a:t>: Combines fingerprint, iris, and facial recognition for higher security and accuracy.</a:t>
            </a:r>
            <a:endParaRPr sz="17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</a:endParaRPr>
          </a:p>
          <a:p>
            <a:pPr marL="457200" lvl="0" indent="-3365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US" sz="1700" b="1">
                <a:solidFill>
                  <a:schemeClr val="dk1"/>
                </a:solidFill>
              </a:rPr>
              <a:t>Edge and Mobile Usage</a:t>
            </a:r>
            <a:r>
              <a:rPr lang="en-US" sz="1700">
                <a:solidFill>
                  <a:schemeClr val="dk1"/>
                </a:solidFill>
              </a:rPr>
              <a:t>: Enhances accessibility with real-time, on-device processing for remote areas.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US" sz="1700" b="1">
                <a:solidFill>
                  <a:schemeClr val="dk1"/>
                </a:solidFill>
              </a:rPr>
              <a:t>Advanced Anti-Spoofing</a:t>
            </a:r>
            <a:r>
              <a:rPr lang="en-US" sz="1700">
                <a:solidFill>
                  <a:schemeClr val="dk1"/>
                </a:solidFill>
              </a:rPr>
              <a:t>: Adds 3D facial recognition and liveness detection to prevent unauthorized access.</a:t>
            </a:r>
            <a:endParaRPr sz="1700">
              <a:solidFill>
                <a:schemeClr val="dk1"/>
              </a:solidFill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chemeClr val="dk1"/>
              </a:solidFill>
            </a:endParaRPr>
          </a:p>
          <a:p>
            <a:pPr marL="457200" lvl="0" indent="-3365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US" sz="1700" b="1">
                <a:solidFill>
                  <a:schemeClr val="dk1"/>
                </a:solidFill>
              </a:rPr>
              <a:t>Data Privacy &amp; Security</a:t>
            </a:r>
            <a:r>
              <a:rPr lang="en-US" sz="1700">
                <a:solidFill>
                  <a:schemeClr val="dk1"/>
                </a:solidFill>
              </a:rPr>
              <a:t>: Protects voter data with anonymization, encryption, and federated learning to build public trust.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subTitle" idx="4294967295"/>
          </p:nvPr>
        </p:nvSpPr>
        <p:spPr>
          <a:xfrm>
            <a:off x="1391920" y="1300480"/>
            <a:ext cx="9144000" cy="531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30337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8"/>
              <a:buFont typeface="Arial"/>
              <a:buAutoNum type="arabicPeriod"/>
            </a:pPr>
            <a:r>
              <a:rPr lang="en-US" sz="153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1537"/>
          </a:p>
          <a:p>
            <a:pPr marL="285750" marR="0" lvl="0" indent="-30337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8"/>
              <a:buFont typeface="Arial"/>
              <a:buAutoNum type="arabicPeriod"/>
            </a:pPr>
            <a:r>
              <a:rPr lang="en-US" sz="153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Objectives</a:t>
            </a:r>
            <a:endParaRPr sz="1537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30337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38"/>
              <a:buAutoNum type="arabicPeriod"/>
            </a:pPr>
            <a:r>
              <a:rPr lang="en-US" sz="1537" b="1"/>
              <a:t>Literature Review</a:t>
            </a:r>
            <a:endParaRPr sz="1537" b="1"/>
          </a:p>
          <a:p>
            <a:pPr marL="285750" marR="0" lvl="0" indent="-30337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8"/>
              <a:buFont typeface="Arial"/>
              <a:buAutoNum type="arabicPeriod"/>
            </a:pPr>
            <a:r>
              <a:rPr lang="en-US" sz="153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Proposed Methodology/ Architecture/Project Modules</a:t>
            </a:r>
            <a:endParaRPr sz="1537"/>
          </a:p>
          <a:p>
            <a:pPr marL="285750" marR="0" lvl="0" indent="-30337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8"/>
              <a:buFont typeface="Arial"/>
              <a:buAutoNum type="arabicPeriod"/>
            </a:pPr>
            <a:r>
              <a:rPr lang="en-US" sz="153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Collection / Tools / Platform used</a:t>
            </a:r>
            <a:endParaRPr sz="1537"/>
          </a:p>
          <a:p>
            <a:pPr marL="285750" marR="0" lvl="0" indent="-30337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8"/>
              <a:buFont typeface="Arial"/>
              <a:buAutoNum type="arabicPeriod"/>
            </a:pPr>
            <a:r>
              <a:rPr lang="en-US" sz="153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/ Implementation / modelling</a:t>
            </a:r>
            <a:endParaRPr sz="1537"/>
          </a:p>
          <a:p>
            <a:pPr marL="285750" marR="0" lvl="0" indent="-30337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8"/>
              <a:buFont typeface="Arial"/>
              <a:buAutoNum type="arabicPeriod"/>
            </a:pPr>
            <a:r>
              <a:rPr lang="en-US" sz="153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Testing and Summary of Results</a:t>
            </a:r>
            <a:endParaRPr sz="1537"/>
          </a:p>
          <a:p>
            <a:pPr marL="285750" marR="0" lvl="0" indent="-30337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8"/>
              <a:buFont typeface="Arial"/>
              <a:buAutoNum type="arabicPeriod"/>
            </a:pPr>
            <a:r>
              <a:rPr lang="en-US" sz="153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Outcomes</a:t>
            </a:r>
            <a:endParaRPr sz="1537"/>
          </a:p>
          <a:p>
            <a:pPr marL="285750" marR="0" lvl="0" indent="-30337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8"/>
              <a:buFont typeface="Arial"/>
              <a:buAutoNum type="arabicPeriod"/>
            </a:pPr>
            <a:r>
              <a:rPr lang="en-US" sz="153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 sz="1537"/>
          </a:p>
          <a:p>
            <a:pPr marL="285750" marR="0" lvl="0" indent="-30337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8"/>
              <a:buFont typeface="Arial"/>
              <a:buAutoNum type="arabicPeriod"/>
            </a:pPr>
            <a:r>
              <a:rPr lang="en-US" sz="153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Scope</a:t>
            </a:r>
            <a:endParaRPr sz="1537"/>
          </a:p>
          <a:p>
            <a:pPr marL="285750" marR="0" lvl="0" indent="-30337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8"/>
              <a:buFont typeface="Arial"/>
              <a:buAutoNum type="arabicPeriod"/>
            </a:pPr>
            <a:r>
              <a:rPr lang="en-US" sz="1537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References</a:t>
            </a:r>
            <a:endParaRPr sz="1537"/>
          </a:p>
          <a:p>
            <a:pPr marL="228600" marR="0" lvl="0" indent="-148590" algn="l" rtl="0">
              <a:lnSpc>
                <a:spcPct val="70000"/>
              </a:lnSpc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585"/>
              <a:buFont typeface="Arial"/>
              <a:buNone/>
            </a:pPr>
            <a:endParaRPr sz="585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ctrTitle" idx="4294967295"/>
          </p:nvPr>
        </p:nvSpPr>
        <p:spPr>
          <a:xfrm>
            <a:off x="5293358" y="685475"/>
            <a:ext cx="21633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Contents</a:t>
            </a:r>
            <a:endParaRPr sz="44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1"/>
          <p:cNvSpPr txBox="1">
            <a:spLocks noGrp="1"/>
          </p:cNvSpPr>
          <p:nvPr>
            <p:ph type="ctrTitle" idx="4294967295"/>
          </p:nvPr>
        </p:nvSpPr>
        <p:spPr>
          <a:xfrm>
            <a:off x="1524000" y="841688"/>
            <a:ext cx="91440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200" b="1">
                <a:latin typeface="Montserrat"/>
                <a:ea typeface="Montserrat"/>
                <a:cs typeface="Montserrat"/>
                <a:sym typeface="Montserrat"/>
              </a:rPr>
              <a:t>REFERENCES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1"/>
          <p:cNvSpPr txBox="1"/>
          <p:nvPr/>
        </p:nvSpPr>
        <p:spPr>
          <a:xfrm>
            <a:off x="509275" y="1876825"/>
            <a:ext cx="11411700" cy="42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[</a:t>
            </a:r>
            <a:r>
              <a:rPr lang="en-US">
                <a:solidFill>
                  <a:schemeClr val="dk1"/>
                </a:solidFill>
              </a:rPr>
              <a:t>1] Singh, B., K. Sh Ranjan, and D. Aggarwal. ”Smart voting web based application using face recognition, Aadhar and OTP verification.” International Journal of Research in Industrial Engineering 9, no. 3 (2020): 260-270.</a:t>
            </a:r>
            <a:endParaRPr>
              <a:solidFill>
                <a:srgbClr val="000000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[2] </a:t>
            </a:r>
            <a:r>
              <a:rPr lang="en-US">
                <a:solidFill>
                  <a:schemeClr val="dk1"/>
                </a:solidFill>
              </a:rPr>
              <a:t>Dhaher, Fatimah Ajeel, and Kadhim Hasen Kuban. ”A Secure and Authenticating E-Voting System Using Multiple Biometrics.” Journal of Education for Pure Science-University of Thi-Qar 10, no. 1 (2020): 253-261.</a:t>
            </a:r>
            <a:endParaRPr>
              <a:solidFill>
                <a:srgbClr val="000000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[3] </a:t>
            </a:r>
            <a:r>
              <a:rPr lang="en-US">
                <a:solidFill>
                  <a:schemeClr val="dk1"/>
                </a:solidFill>
              </a:rPr>
              <a:t>Hopal, Pratik, Alkesh Kothar, Swamini Pimpale, Pratiksha More, and Jaydeep Patil. ”A Survey on Performing E-Voting through Facial Recognition.” (2021)</a:t>
            </a:r>
            <a:r>
              <a:rPr lang="en-US" i="0" u="none" strike="noStrike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[4] </a:t>
            </a:r>
            <a:r>
              <a:rPr lang="en-US">
                <a:solidFill>
                  <a:schemeClr val="dk1"/>
                </a:solidFill>
              </a:rPr>
              <a:t>Fortuna, Inggrid, and Yaman Khaeruzzaman. ”Implementation of OCR and Face Recognition on Mobile Based Voting System Application in Indonesia.” IJNMT (International Journal of New Media Technology) 9, no. 1 (2022): 20-27.</a:t>
            </a:r>
            <a:endParaRPr>
              <a:solidFill>
                <a:srgbClr val="000000"/>
              </a:solidFill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[5]</a:t>
            </a:r>
            <a:r>
              <a:rPr lang="en-US" i="0" u="none" strike="noStrike">
                <a:solidFill>
                  <a:srgbClr val="000000"/>
                </a:solidFill>
              </a:rPr>
              <a:t> </a:t>
            </a:r>
            <a:r>
              <a:rPr lang="en-US">
                <a:solidFill>
                  <a:schemeClr val="dk1"/>
                </a:solidFill>
              </a:rPr>
              <a:t>Badode, Nikita, Prakash Pathak, Nitish Verma, Nikita Gund, and S. L. Dawakhar. ”Online Voting System using Face Recognition and  OTP.” 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[6] Janarthanan, M., Archana Raghunath, S. Aiswarya, and E. Sajitha. ”Smart voting machine based on fingerprint and face recognition.” In AIP Conference Proceedings, vol. 2405, no. 1. AIP Publishing, 2022.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[7] Choudhary, Nilam, Shikhar Agarwal, and Geerija Lavania. ”Smart voting system through facial recognition.” International Journal of Scientific Research in Computer Science and Engineering 7, no. 2 (2019): 7-10. 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[8] Najam, Syed Shahram, Aamir Zeb Shaikh, and Shabbar Naqvi. ”A novel hybrid biometric electronic voting system: Integrating finger print and face recognition.” Mehran University Research Journal of Engineering &amp; Technology 37, no. 1 (2018): 59-68.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[9] ”Voters face recognition and fake rejection using digital image processing”, International Journal of Emerging Technologies and Innovative Research (www.jetir.org — UGC and issn Approved), ISSN:2349-5162, Vol.4, Issue 7, page no. pp38-43, July-2017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[10] Voram Bhavan, Laxmi Koli, Lanka Rishi, Marri Sankeerth Reddy.”Online Voting System”, Volume 10, Issue VI, International Journal for Research in Applied Science and Engineering Technology (IJRASET) Page No: 1075-1077, ISSN : 2321-9653.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/>
          <p:nvPr/>
        </p:nvSpPr>
        <p:spPr>
          <a:xfrm>
            <a:off x="0" y="2379233"/>
            <a:ext cx="12192000" cy="2384612"/>
          </a:xfrm>
          <a:prstGeom prst="rect">
            <a:avLst/>
          </a:prstGeom>
          <a:gradFill>
            <a:gsLst>
              <a:gs pos="0">
                <a:srgbClr val="AF94D2"/>
              </a:gs>
              <a:gs pos="50000">
                <a:srgbClr val="CCBEE1"/>
              </a:gs>
              <a:gs pos="100000">
                <a:srgbClr val="E6E0EF"/>
              </a:gs>
            </a:gsLst>
            <a:path path="circle">
              <a:fillToRect l="50000" t="50000" r="50000" b="50000"/>
            </a:path>
            <a:tileRect/>
          </a:gra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3"/>
          <p:cNvSpPr txBox="1"/>
          <p:nvPr/>
        </p:nvSpPr>
        <p:spPr>
          <a:xfrm>
            <a:off x="4331148" y="3079068"/>
            <a:ext cx="3939092" cy="93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7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44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>
            <a:spLocks noGrp="1"/>
          </p:cNvSpPr>
          <p:nvPr>
            <p:ph type="ctrTitle" idx="4294967295"/>
          </p:nvPr>
        </p:nvSpPr>
        <p:spPr>
          <a:xfrm>
            <a:off x="1407425" y="1197096"/>
            <a:ext cx="9377100" cy="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-US" sz="3200" b="1">
                <a:latin typeface="Arial"/>
                <a:ea typeface="Arial"/>
                <a:cs typeface="Arial"/>
                <a:sym typeface="Arial"/>
              </a:rPr>
              <a:t>NTRODUCTION</a:t>
            </a:r>
            <a:endParaRPr sz="32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720300" y="2039400"/>
            <a:ext cx="10608600" cy="3016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746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1800" b="1" dirty="0">
                <a:solidFill>
                  <a:schemeClr val="dk1"/>
                </a:solidFill>
              </a:rPr>
              <a:t>Voting as a Fundamental Right</a:t>
            </a:r>
            <a:r>
              <a:rPr lang="en-US" sz="1800" dirty="0">
                <a:solidFill>
                  <a:schemeClr val="dk1"/>
                </a:solidFill>
              </a:rPr>
              <a:t>: Voting is crucial in democracies, ensuring citizen participation in governance, but faces challenges due to electoral fraud.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700" dirty="0">
              <a:solidFill>
                <a:schemeClr val="dk1"/>
              </a:solidFill>
            </a:endParaRPr>
          </a:p>
          <a:p>
            <a:pPr marL="457200" lvl="0" indent="-3746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1800" b="1" dirty="0">
                <a:solidFill>
                  <a:schemeClr val="dk1"/>
                </a:solidFill>
              </a:rPr>
              <a:t>Challenges to Electoral Integrity</a:t>
            </a:r>
            <a:r>
              <a:rPr lang="en-US" sz="1800" dirty="0">
                <a:solidFill>
                  <a:schemeClr val="dk1"/>
                </a:solidFill>
              </a:rPr>
              <a:t>: Issues like proxy voting, multiple voting, and voter impersonation undermine election legitimacy, highlighting the weaknesses of traditional verification methods.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700" dirty="0">
              <a:solidFill>
                <a:schemeClr val="dk1"/>
              </a:solidFill>
            </a:endParaRPr>
          </a:p>
          <a:p>
            <a:pPr marL="457200" lvl="0" indent="-3746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1800" b="1" dirty="0">
                <a:solidFill>
                  <a:schemeClr val="dk1"/>
                </a:solidFill>
              </a:rPr>
              <a:t>Role of Face Verification Technology</a:t>
            </a:r>
            <a:r>
              <a:rPr lang="en-US" sz="1800" dirty="0">
                <a:solidFill>
                  <a:schemeClr val="dk1"/>
                </a:solidFill>
              </a:rPr>
              <a:t>: Face recognition technology, leveraging unique biometric features, offers a secure alternative to manual identification, preventing fraudulent voting.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700" dirty="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700" dirty="0">
              <a:solidFill>
                <a:schemeClr val="dk1"/>
              </a:solidFill>
            </a:endParaRPr>
          </a:p>
          <a:p>
            <a:pPr marL="457200" lvl="0" indent="-3746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•"/>
            </a:pPr>
            <a:r>
              <a:rPr lang="en-US" sz="1800" b="1" dirty="0">
                <a:solidFill>
                  <a:schemeClr val="dk1"/>
                </a:solidFill>
              </a:rPr>
              <a:t>Research Objectives</a:t>
            </a:r>
            <a:r>
              <a:rPr lang="en-US" sz="1800" dirty="0">
                <a:solidFill>
                  <a:schemeClr val="dk1"/>
                </a:solidFill>
              </a:rPr>
              <a:t>: This study aims to explore face verification for voting, addressing challenges like data privacy and security, to enhance electoral integrity and public trust.</a:t>
            </a:r>
            <a:endParaRPr sz="23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"/>
          <p:cNvSpPr txBox="1">
            <a:spLocks noGrp="1"/>
          </p:cNvSpPr>
          <p:nvPr>
            <p:ph type="ctrTitle" idx="4294967295"/>
          </p:nvPr>
        </p:nvSpPr>
        <p:spPr>
          <a:xfrm>
            <a:off x="1311025" y="1025260"/>
            <a:ext cx="9666000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 b="1" dirty="0">
                <a:latin typeface="Arial"/>
                <a:ea typeface="Arial"/>
                <a:cs typeface="Arial"/>
                <a:sym typeface="Arial"/>
              </a:rPr>
              <a:t>OBJECTIVE</a:t>
            </a:r>
            <a:endParaRPr sz="320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8"/>
          <p:cNvSpPr txBox="1"/>
          <p:nvPr/>
        </p:nvSpPr>
        <p:spPr>
          <a:xfrm>
            <a:off x="669275" y="1922916"/>
            <a:ext cx="10853400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IN" sz="1800" dirty="0"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 dirty="0">
                <a:solidFill>
                  <a:schemeClr val="dk1"/>
                </a:solidFill>
              </a:rPr>
              <a:t>Address Challenges</a:t>
            </a:r>
            <a:r>
              <a:rPr lang="en-US" sz="1800" dirty="0">
                <a:solidFill>
                  <a:schemeClr val="dk1"/>
                </a:solidFill>
              </a:rPr>
              <a:t>: Overcome technical and ethical obstacles related to data privacy, security, and infrastructure in face verification systems.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 dirty="0">
                <a:solidFill>
                  <a:schemeClr val="dk1"/>
                </a:solidFill>
              </a:rPr>
              <a:t>Enhance Electoral Integrity</a:t>
            </a:r>
            <a:r>
              <a:rPr lang="en-US" sz="1800" dirty="0">
                <a:solidFill>
                  <a:schemeClr val="dk1"/>
                </a:solidFill>
              </a:rPr>
              <a:t>: Reduce electoral fraud (e.g., multiple and proxy voting) by face verification for secure voter authentication.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 dirty="0">
                <a:solidFill>
                  <a:schemeClr val="dk1"/>
                </a:solidFill>
              </a:rPr>
              <a:t>Boost Public Trust</a:t>
            </a:r>
            <a:r>
              <a:rPr lang="en-US" sz="1800" dirty="0">
                <a:solidFill>
                  <a:schemeClr val="dk1"/>
                </a:solidFill>
              </a:rPr>
              <a:t>: Strengthen public confidence in elections by ensuring transparency, fairness, and security through biometric verification.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 b="1" dirty="0">
                <a:solidFill>
                  <a:schemeClr val="dk1"/>
                </a:solidFill>
              </a:rPr>
              <a:t>Provide Feasible Solutions</a:t>
            </a:r>
            <a:r>
              <a:rPr lang="en-US" sz="1800" dirty="0">
                <a:solidFill>
                  <a:schemeClr val="dk1"/>
                </a:solidFill>
              </a:rPr>
              <a:t>: Propose practical solutions for implementing face verification in voting systems, addressing regulatory, privacy, and infrastructure concerns.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 txBox="1">
            <a:spLocks noGrp="1"/>
          </p:cNvSpPr>
          <p:nvPr>
            <p:ph type="ctrTitle" idx="4294967295"/>
          </p:nvPr>
        </p:nvSpPr>
        <p:spPr>
          <a:xfrm>
            <a:off x="1524000" y="869422"/>
            <a:ext cx="9144000" cy="329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 b="1">
                <a:latin typeface="Montserrat"/>
                <a:ea typeface="Montserrat"/>
                <a:cs typeface="Montserrat"/>
                <a:sym typeface="Montserrat"/>
              </a:rPr>
              <a:t>LITERATURE SURVEY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19" name="Google Shape;119;p5"/>
          <p:cNvGraphicFramePr/>
          <p:nvPr/>
        </p:nvGraphicFramePr>
        <p:xfrm>
          <a:off x="253013" y="1649507"/>
          <a:ext cx="11806325" cy="4653544"/>
        </p:xfrm>
        <a:graphic>
          <a:graphicData uri="http://schemas.openxmlformats.org/drawingml/2006/table">
            <a:tbl>
              <a:tblPr firstRow="1" firstCol="1" bandRow="1">
                <a:noFill/>
                <a:tableStyleId>{6DE9B121-BEE0-4ABF-A11D-8BDB8A0411B8}</a:tableStyleId>
              </a:tblPr>
              <a:tblGrid>
                <a:gridCol w="41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8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0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94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61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7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Ref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Journal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Published in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/>
                </a:tc>
                <a:tc>
                  <a:txBody>
                    <a:bodyPr/>
                    <a:lstStyle/>
                    <a:p>
                      <a:pPr marL="0" marR="28575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Title 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/>
                </a:tc>
                <a:tc>
                  <a:txBody>
                    <a:bodyPr/>
                    <a:lstStyle/>
                    <a:p>
                      <a:pPr marL="0" marR="24765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Methodology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382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IJRASET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2024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Online Voting System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latin typeface="Arial"/>
                          <a:ea typeface="Arial"/>
                          <a:cs typeface="Arial"/>
                          <a:sym typeface="Arial"/>
                        </a:rPr>
                        <a:t>Developed an online voting platform with security features.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solidFill>
                      <a:srgbClr val="7030A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590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IJISRT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2023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/>
                </a:tc>
                <a:tc>
                  <a:txBody>
                    <a:bodyPr/>
                    <a:lstStyle/>
                    <a:p>
                      <a:pPr marL="0" marR="28575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Online Voting System using Face Recognition and OTP</a:t>
                      </a:r>
                      <a:endParaRPr sz="14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latin typeface="Arial"/>
                          <a:ea typeface="Arial"/>
                          <a:cs typeface="Arial"/>
                          <a:sym typeface="Arial"/>
                        </a:rPr>
                        <a:t>Used Haar Cascade for face recognition, OTP for verification, and implemented with Python, Tkinter, SQLite, and OpenCV</a:t>
                      </a:r>
                      <a:r>
                        <a:rPr lang="en-US" sz="1600"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852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IJNMT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2022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Implementation of OCR and Face Recognition on Mobile Based Voting System Application in Indonesia.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latin typeface="Arial"/>
                          <a:ea typeface="Arial"/>
                          <a:cs typeface="Arial"/>
                          <a:sym typeface="Arial"/>
                        </a:rPr>
                        <a:t>Combined OCR (regex-based) for ID extraction and MTCNN, FaceNet for face recognition.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solidFill>
                      <a:srgbClr val="7030A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662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>
                          <a:solidFill>
                            <a:srgbClr val="1F1F1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AIP Conference Proceedings, vol. 2405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2022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>
                          <a:solidFill>
                            <a:srgbClr val="1F1F1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Smart voting machine based on fingerprint and face recognition.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rgbClr val="1F1F1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Employed both fingerprint and face recognition for voter authentication.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5200" marR="45200" marT="45200" marB="45200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3662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IJSRST</a:t>
                      </a:r>
                      <a:endParaRPr sz="1400" u="none" strike="noStrike">
                        <a:solidFill>
                          <a:srgbClr val="1F1F1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2021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 Survey on Performing E-Voting through Facial Recognition.</a:t>
                      </a:r>
                      <a:endParaRPr sz="1400" u="none" strike="noStrike">
                        <a:solidFill>
                          <a:srgbClr val="1F1F1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latin typeface="Arial"/>
                          <a:ea typeface="Arial"/>
                          <a:cs typeface="Arial"/>
                          <a:sym typeface="Arial"/>
                        </a:rPr>
                        <a:t>Applied RNN and multi-output ridge regression for facial recognition, with Shamir's 1024-bit algorithm for security.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24765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3662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latin typeface="Arial"/>
                          <a:ea typeface="Arial"/>
                          <a:cs typeface="Arial"/>
                          <a:sym typeface="Arial"/>
                        </a:rPr>
                        <a:t>JEPS-UTQ 10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2020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 Secure and Authenticating E-Voting System Using Multiple Biometrics.</a:t>
                      </a:r>
                      <a:endParaRPr sz="140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latin typeface="Arial"/>
                          <a:ea typeface="Arial"/>
                          <a:cs typeface="Arial"/>
                          <a:sym typeface="Arial"/>
                        </a:rPr>
                        <a:t>Used DNN for face matching and fingerprint training for authentication.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"/>
          <p:cNvSpPr txBox="1">
            <a:spLocks noGrp="1"/>
          </p:cNvSpPr>
          <p:nvPr>
            <p:ph type="ctrTitle" idx="4294967295"/>
          </p:nvPr>
        </p:nvSpPr>
        <p:spPr>
          <a:xfrm>
            <a:off x="1503680" y="1088497"/>
            <a:ext cx="9184640" cy="259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 b="1">
                <a:latin typeface="Montserrat"/>
                <a:ea typeface="Montserrat"/>
                <a:cs typeface="Montserrat"/>
                <a:sym typeface="Montserrat"/>
              </a:rPr>
              <a:t>LITERATURE SURVEY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5" name="Google Shape;125;p6"/>
          <p:cNvGraphicFramePr/>
          <p:nvPr>
            <p:extLst>
              <p:ext uri="{D42A27DB-BD31-4B8C-83A1-F6EECF244321}">
                <p14:modId xmlns:p14="http://schemas.microsoft.com/office/powerpoint/2010/main" val="673299579"/>
              </p:ext>
            </p:extLst>
          </p:nvPr>
        </p:nvGraphicFramePr>
        <p:xfrm>
          <a:off x="223431" y="2065958"/>
          <a:ext cx="11745150" cy="3664715"/>
        </p:xfrm>
        <a:graphic>
          <a:graphicData uri="http://schemas.openxmlformats.org/drawingml/2006/table">
            <a:tbl>
              <a:tblPr firstRow="1" firstCol="1" bandRow="1">
                <a:noFill/>
                <a:tableStyleId>{6DE9B121-BEE0-4ABF-A11D-8BDB8A0411B8}</a:tableStyleId>
              </a:tblPr>
              <a:tblGrid>
                <a:gridCol w="312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2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1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57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514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0607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b="0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IJRIE</a:t>
                      </a:r>
                      <a:endParaRPr sz="1400" b="0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2020</a:t>
                      </a:r>
                      <a:endParaRPr sz="1400" b="0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28575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Smart voting web based application using face recognition, Aadhar and OTP verification</a:t>
                      </a:r>
                      <a:endParaRPr sz="1400" b="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b="0">
                          <a:latin typeface="Arial"/>
                          <a:ea typeface="Arial"/>
                          <a:cs typeface="Arial"/>
                          <a:sym typeface="Arial"/>
                        </a:rPr>
                        <a:t>Implemented face recognition, Aadhar verification, and OTP for voter verification in a web-based voting app.</a:t>
                      </a:r>
                      <a:endParaRPr sz="1600" b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24765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b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1025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latin typeface="Arial"/>
                          <a:ea typeface="Arial"/>
                          <a:cs typeface="Arial"/>
                          <a:sym typeface="Arial"/>
                        </a:rPr>
                        <a:t>8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International Journal of Scientific Research in Computer Science and Engineering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2019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Smart voting system through facial recognition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latin typeface="Arial"/>
                          <a:ea typeface="Arial"/>
                          <a:cs typeface="Arial"/>
                          <a:sym typeface="Arial"/>
                        </a:rPr>
                        <a:t>Utilized Eigenface, FisherFace, and SURF algorithms for facial recognition.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24765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320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latin typeface="Arial"/>
                          <a:ea typeface="Arial"/>
                          <a:cs typeface="Arial"/>
                          <a:sym typeface="Arial"/>
                        </a:rPr>
                        <a:t>9</a:t>
                      </a:r>
                      <a:endParaRPr sz="1400" b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Mehran University Research Journal of Engineering &amp; Technology 37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2018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 novel hybrid biometric electronic voting system: Integrating finger print and face recognition.</a:t>
                      </a:r>
                      <a:endParaRPr sz="140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latin typeface="Arial"/>
                          <a:ea typeface="Arial"/>
                          <a:cs typeface="Arial"/>
                          <a:sym typeface="Arial"/>
                        </a:rPr>
                        <a:t>Integrated fingerprint and face recognition using Viola-Jones for feature extraction and PCA, K-NN for identity verification.</a:t>
                      </a:r>
                      <a:endParaRPr sz="16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2540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1F1F1F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3500" marR="63500" marT="63500" marB="6350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9950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>
                          <a:latin typeface="Arial"/>
                          <a:ea typeface="Arial"/>
                          <a:cs typeface="Arial"/>
                          <a:sym typeface="Arial"/>
                        </a:rPr>
                        <a:t>10</a:t>
                      </a:r>
                      <a:endParaRPr sz="1400" b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International Journal of Emerging Technologies and Innovative Research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>
                          <a:latin typeface="Arial"/>
                          <a:ea typeface="Arial"/>
                          <a:cs typeface="Arial"/>
                          <a:sym typeface="Arial"/>
                        </a:rPr>
                        <a:t>2017</a:t>
                      </a:r>
                      <a:endParaRPr sz="14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28575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Voters face recognition and fake rejection using digital image processing</a:t>
                      </a:r>
                      <a:endParaRPr sz="1400" i="0" u="none" strike="noStrike" cap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Used geometric and feature-based approaches for face recognition and SVM for fake vote rejection.</a:t>
                      </a:r>
                      <a:endParaRPr sz="1600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24765" lvl="0" indent="0" algn="just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6025" marR="56025" marT="56025" marB="560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30A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ctrTitle" idx="4294967295"/>
          </p:nvPr>
        </p:nvSpPr>
        <p:spPr>
          <a:xfrm>
            <a:off x="270950" y="1372800"/>
            <a:ext cx="37884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 b="1">
                <a:latin typeface="Montserrat"/>
                <a:ea typeface="Montserrat"/>
                <a:cs typeface="Montserrat"/>
                <a:sym typeface="Montserrat"/>
              </a:rPr>
              <a:t>PROPOSED</a:t>
            </a:r>
            <a:endParaRPr sz="32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 b="1">
                <a:latin typeface="Montserrat"/>
                <a:ea typeface="Montserrat"/>
                <a:cs typeface="Montserrat"/>
                <a:sym typeface="Montserrat"/>
              </a:rPr>
              <a:t>METHODOLOGY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1" name="Google Shape;13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2725" y="76627"/>
            <a:ext cx="4003050" cy="650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177739b427_1_9"/>
          <p:cNvSpPr txBox="1"/>
          <p:nvPr/>
        </p:nvSpPr>
        <p:spPr>
          <a:xfrm>
            <a:off x="262750" y="1198850"/>
            <a:ext cx="113478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 COLLECTION / TOOLS/ PLATFORM USED</a:t>
            </a:r>
            <a:endParaRPr/>
          </a:p>
        </p:txBody>
      </p:sp>
      <p:sp>
        <p:nvSpPr>
          <p:cNvPr id="138" name="Google Shape;138;g3177739b427_1_9"/>
          <p:cNvSpPr txBox="1"/>
          <p:nvPr/>
        </p:nvSpPr>
        <p:spPr>
          <a:xfrm>
            <a:off x="1001775" y="2069225"/>
            <a:ext cx="10346100" cy="1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</a:rPr>
              <a:t>Data Collection:</a:t>
            </a:r>
            <a:r>
              <a:rPr lang="en-US">
                <a:solidFill>
                  <a:schemeClr val="dk1"/>
                </a:solidFill>
              </a:rPr>
              <a:t> Facial images from diverse sources (Kaggle, Olivetti) ensure robust training, with additional data collected from eligible voters in the application.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chemeClr val="dk1"/>
                </a:solidFill>
              </a:rPr>
              <a:t>Tools/ Platform Used: VS Code, Python, OpenCV</a:t>
            </a:r>
            <a:r>
              <a:rPr lang="en-US">
                <a:solidFill>
                  <a:schemeClr val="dk1"/>
                </a:solidFill>
              </a:rPr>
              <a:t>, </a:t>
            </a:r>
            <a:r>
              <a:rPr lang="en-US" b="1">
                <a:solidFill>
                  <a:schemeClr val="dk1"/>
                </a:solidFill>
              </a:rPr>
              <a:t>Tkinter and Google Colab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g3177739b427_1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2000" y="3502400"/>
            <a:ext cx="6638925" cy="258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"/>
          <p:cNvSpPr txBox="1">
            <a:spLocks noGrp="1"/>
          </p:cNvSpPr>
          <p:nvPr>
            <p:ph type="ctrTitle" idx="4294967295"/>
          </p:nvPr>
        </p:nvSpPr>
        <p:spPr>
          <a:xfrm>
            <a:off x="1603686" y="671376"/>
            <a:ext cx="9018494" cy="477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 b="1">
                <a:latin typeface="Montserrat"/>
                <a:ea typeface="Montserrat"/>
                <a:cs typeface="Montserrat"/>
                <a:sym typeface="Montserrat"/>
              </a:rPr>
              <a:t>DATASET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8950" y="1270225"/>
            <a:ext cx="5652076" cy="476015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6" name="Google Shape;146;p12"/>
          <p:cNvPicPr preferRelativeResize="0"/>
          <p:nvPr/>
        </p:nvPicPr>
        <p:blipFill rotWithShape="1">
          <a:blip r:embed="rId4">
            <a:alphaModFix/>
          </a:blip>
          <a:srcRect b="16736"/>
          <a:stretch/>
        </p:blipFill>
        <p:spPr>
          <a:xfrm>
            <a:off x="6558125" y="1270213"/>
            <a:ext cx="4626901" cy="2475776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7" name="Google Shape;147;p12"/>
          <p:cNvPicPr preferRelativeResize="0"/>
          <p:nvPr/>
        </p:nvPicPr>
        <p:blipFill rotWithShape="1">
          <a:blip r:embed="rId5">
            <a:alphaModFix/>
          </a:blip>
          <a:srcRect b="30905"/>
          <a:stretch/>
        </p:blipFill>
        <p:spPr>
          <a:xfrm>
            <a:off x="6558113" y="3867000"/>
            <a:ext cx="4657725" cy="21896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1913</Words>
  <Application>Microsoft Office PowerPoint</Application>
  <PresentationFormat>Widescreen</PresentationFormat>
  <Paragraphs>188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Red Hat Display</vt:lpstr>
      <vt:lpstr>Montserrat</vt:lpstr>
      <vt:lpstr>Times New Roman</vt:lpstr>
      <vt:lpstr>Calibri</vt:lpstr>
      <vt:lpstr>Arial</vt:lpstr>
      <vt:lpstr>Office Theme</vt:lpstr>
      <vt:lpstr>PowerPoint Presentation</vt:lpstr>
      <vt:lpstr>Contents</vt:lpstr>
      <vt:lpstr>INTRODUCTION</vt:lpstr>
      <vt:lpstr>OBJECTIVE</vt:lpstr>
      <vt:lpstr>LITERATURE SURVEY</vt:lpstr>
      <vt:lpstr>LITERATURE SURVEY</vt:lpstr>
      <vt:lpstr>PROPOSED METHODOLOGY</vt:lpstr>
      <vt:lpstr>PowerPoint Presentation</vt:lpstr>
      <vt:lpstr>DATASET</vt:lpstr>
      <vt:lpstr>DESIGN / IMPLEMENTATION/ MODELLING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OUTCOMES</vt:lpstr>
      <vt:lpstr>CONCLUSION</vt:lpstr>
      <vt:lpstr>FUTURE SCOPE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Microsoft account</dc:creator>
  <cp:lastModifiedBy>Himanshu Katrojwar</cp:lastModifiedBy>
  <cp:revision>1</cp:revision>
  <cp:lastPrinted>2024-11-13T05:05:53Z</cp:lastPrinted>
  <dcterms:created xsi:type="dcterms:W3CDTF">2024-05-06T11:40:19Z</dcterms:created>
  <dcterms:modified xsi:type="dcterms:W3CDTF">2024-11-13T05:57:43Z</dcterms:modified>
</cp:coreProperties>
</file>